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874250"/>
  <p:embeddedFontLst>
    <p:embeddedFont>
      <p:font typeface="맑은 고딕" panose="020B0503020000020004" pitchFamily="50" charset="-127"/>
      <p:regular r:id="rId4"/>
      <p:bold r:id="rId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80" autoAdjust="0"/>
    <p:restoredTop sz="94660"/>
  </p:normalViewPr>
  <p:slideViewPr>
    <p:cSldViewPr>
      <p:cViewPr varScale="1">
        <p:scale>
          <a:sx n="108" d="100"/>
          <a:sy n="108" d="100"/>
        </p:scale>
        <p:origin x="23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C2BD4-5B55-47CA-AE8B-23CA67481C0C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BDAE6-582D-46AF-8202-CE8E5BA0D9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88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BDAE6-582D-46AF-8202-CE8E5BA0D9F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43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26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707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46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438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703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8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636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9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0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05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3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46F3E-D55E-47EC-BD67-A68E0CB1266D}" type="datetimeFigureOut">
              <a:rPr lang="ko-KR" altLang="en-US" smtClean="0"/>
              <a:t>2025-08-27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0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7978" y="88490"/>
            <a:ext cx="2042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latin typeface="+mj-ea"/>
                <a:ea typeface="+mj-ea"/>
              </a:rPr>
              <a:t>학위청구논문 신청절차</a:t>
            </a:r>
            <a:endParaRPr lang="ko-KR" altLang="en-US" sz="1400" b="1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945" y="476413"/>
            <a:ext cx="1650183" cy="2989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dirty="0">
                <a:solidFill>
                  <a:schemeClr val="bg1"/>
                </a:solidFill>
                <a:latin typeface="+mj-ea"/>
                <a:ea typeface="+mj-ea"/>
              </a:rPr>
              <a:t>절  차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367945" y="1925257"/>
            <a:ext cx="1650183" cy="9074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학위청구논문 신청</a:t>
            </a:r>
            <a:endParaRPr lang="en-US" altLang="ko-KR" sz="11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67946" y="3743408"/>
            <a:ext cx="165018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학위청구논문 심사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62525"/>
              </p:ext>
            </p:extLst>
          </p:nvPr>
        </p:nvGraphicFramePr>
        <p:xfrm>
          <a:off x="2120599" y="630326"/>
          <a:ext cx="4098780" cy="14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8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석사과정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박사과정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석</a:t>
                      </a:r>
                      <a:r>
                        <a:rPr lang="en-US" altLang="ko-KR" sz="900" dirty="0" smtClean="0">
                          <a:latin typeface="맑은 고딕"/>
                          <a:ea typeface="맑은 고딕"/>
                        </a:rPr>
                        <a:t>·</a:t>
                      </a:r>
                      <a:r>
                        <a:rPr lang="ko-KR" altLang="en-US" sz="900" dirty="0" smtClean="0"/>
                        <a:t>박통합과정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125369" y="476210"/>
            <a:ext cx="4092033" cy="1408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ko-KR" altLang="en-US" sz="1000" dirty="0" smtClean="0">
                <a:latin typeface="+mj-ea"/>
                <a:ea typeface="+mj-ea"/>
              </a:rPr>
              <a:t>자    격    요    건</a:t>
            </a:r>
            <a:endParaRPr lang="ko-KR" altLang="en-US" sz="1000" dirty="0">
              <a:latin typeface="+mj-ea"/>
              <a:ea typeface="+mj-ea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67945" y="414908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논문제목 수정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20597" y="2330914"/>
            <a:ext cx="1328972" cy="50983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이상 등록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67944" y="5773934"/>
            <a:ext cx="1650181" cy="440186"/>
          </a:xfrm>
          <a:prstGeom prst="rect">
            <a:avLst/>
          </a:prstGeom>
          <a:solidFill>
            <a:srgbClr val="92D050"/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논문 </a:t>
            </a:r>
            <a:r>
              <a:rPr lang="ko-KR" altLang="en-US" sz="1100" b="1" dirty="0" err="1" smtClean="0">
                <a:solidFill>
                  <a:schemeClr val="tx1"/>
                </a:solidFill>
                <a:latin typeface="+mj-ea"/>
                <a:ea typeface="+mj-ea"/>
              </a:rPr>
              <a:t>온라인본</a:t>
            </a:r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 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367945" y="5109337"/>
            <a:ext cx="1650181" cy="335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심사결과보고서 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527499" y="2330914"/>
            <a:ext cx="1281892" cy="50344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이상 등록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20597" y="1925304"/>
            <a:ext cx="4096803" cy="35156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 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외국어시험 합격  </a:t>
            </a:r>
            <a:r>
              <a:rPr lang="en-US" altLang="ko-KR" sz="7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700" b="1" dirty="0" smtClean="0">
                <a:solidFill>
                  <a:schemeClr val="tx1"/>
                </a:solidFill>
                <a:latin typeface="+mj-ea"/>
                <a:ea typeface="+mj-ea"/>
              </a:rPr>
              <a:t>종합시험은 합격여부와 상관없이 학위청구논문 신청가능</a:t>
            </a:r>
            <a:r>
              <a:rPr lang="en-US" altLang="ko-KR" sz="7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en-US" altLang="ko-KR" sz="7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 ·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단과대학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/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학과 내규 충족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예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.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학술지 논문 게재 실적 등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해당 학과만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77844" y="2330914"/>
            <a:ext cx="1339556" cy="50344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6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이상 등록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40051" y="466036"/>
            <a:ext cx="1164477" cy="3005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smtClean="0">
                <a:solidFill>
                  <a:schemeClr val="bg1"/>
                </a:solidFill>
                <a:latin typeface="+mj-ea"/>
                <a:ea typeface="+mj-ea"/>
              </a:rPr>
              <a:t>일 정</a:t>
            </a:r>
            <a:endParaRPr lang="ko-KR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20597" y="3743408"/>
            <a:ext cx="4096803" cy="36004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900" b="1" dirty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학과별 진행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자세한 심사 일정은 단과대학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RC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행정팀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문의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18358" y="5109336"/>
            <a:ext cx="4099042" cy="33588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900" b="1" dirty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논문심사결과보고서 및 관련 서류 제출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18358" y="5773934"/>
            <a:ext cx="4099042" cy="19975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최종파일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온라인 제출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18358" y="4212422"/>
            <a:ext cx="4099042" cy="58473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논문제목수정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심사위원 변경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심사취소 신청은  해당자에  한함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36195" y="467665"/>
            <a:ext cx="1152128" cy="3005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dirty="0" smtClean="0">
                <a:solidFill>
                  <a:schemeClr val="bg1"/>
                </a:solidFill>
                <a:latin typeface="+mj-ea"/>
                <a:ea typeface="+mj-ea"/>
              </a:rPr>
              <a:t>신청</a:t>
            </a: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/</a:t>
            </a:r>
            <a:r>
              <a:rPr lang="ko-KR" altLang="en-US" dirty="0" smtClean="0">
                <a:solidFill>
                  <a:schemeClr val="bg1"/>
                </a:solidFill>
                <a:latin typeface="+mj-ea"/>
                <a:ea typeface="+mj-ea"/>
              </a:rPr>
              <a:t>제출처</a:t>
            </a:r>
            <a:endParaRPr lang="ko-KR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40050" y="1931746"/>
            <a:ext cx="1164476" cy="14972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9</a:t>
            </a:r>
            <a:r>
              <a:rPr lang="en-US" altLang="ko-KR" dirty="0" smtClean="0">
                <a:latin typeface="+mj-ea"/>
                <a:ea typeface="+mj-ea"/>
              </a:rPr>
              <a:t>.1(</a:t>
            </a:r>
            <a:r>
              <a:rPr lang="ko-KR" altLang="en-US" dirty="0">
                <a:latin typeface="+mj-ea"/>
                <a:ea typeface="+mj-ea"/>
              </a:rPr>
              <a:t>월</a:t>
            </a:r>
            <a:r>
              <a:rPr lang="en-US" altLang="ko-KR" dirty="0" smtClean="0">
                <a:latin typeface="+mj-ea"/>
                <a:ea typeface="+mj-ea"/>
              </a:rPr>
              <a:t>)~</a:t>
            </a:r>
            <a:r>
              <a:rPr lang="en-US" altLang="ko-KR" dirty="0" smtClean="0">
                <a:latin typeface="+mj-ea"/>
                <a:ea typeface="+mj-ea"/>
              </a:rPr>
              <a:t>11</a:t>
            </a:r>
            <a:r>
              <a:rPr lang="en-US" altLang="ko-KR" dirty="0" smtClean="0">
                <a:latin typeface="+mj-ea"/>
                <a:ea typeface="+mj-ea"/>
              </a:rPr>
              <a:t>.14(</a:t>
            </a:r>
            <a:r>
              <a:rPr lang="ko-KR" altLang="en-US" dirty="0">
                <a:latin typeface="+mj-ea"/>
                <a:ea typeface="+mj-ea"/>
              </a:rPr>
              <a:t>금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40050" y="5109338"/>
            <a:ext cx="1164476" cy="335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 latinLnBrk="0"/>
            <a:r>
              <a:rPr lang="en-US" altLang="ko-KR" dirty="0" smtClean="0">
                <a:latin typeface="+mj-ea"/>
                <a:ea typeface="+mj-ea"/>
              </a:rPr>
              <a:t>12</a:t>
            </a:r>
            <a:r>
              <a:rPr lang="en-US" altLang="ko-KR" dirty="0" smtClean="0">
                <a:latin typeface="+mj-ea"/>
                <a:ea typeface="+mj-ea"/>
              </a:rPr>
              <a:t>.16(</a:t>
            </a:r>
            <a:r>
              <a:rPr lang="ko-KR" altLang="en-US" dirty="0">
                <a:latin typeface="+mj-ea"/>
                <a:ea typeface="+mj-ea"/>
              </a:rPr>
              <a:t>화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40050" y="5773932"/>
            <a:ext cx="1164476" cy="440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r>
              <a:rPr lang="en-US" altLang="ko-KR" dirty="0" smtClean="0">
                <a:latin typeface="+mj-ea"/>
                <a:ea typeface="+mj-ea"/>
              </a:rPr>
              <a:t>12</a:t>
            </a:r>
            <a:r>
              <a:rPr lang="en-US" altLang="ko-KR" dirty="0" smtClean="0">
                <a:latin typeface="+mj-ea"/>
                <a:ea typeface="+mj-ea"/>
              </a:rPr>
              <a:t>.23(</a:t>
            </a:r>
            <a:r>
              <a:rPr lang="ko-KR" altLang="en-US">
                <a:latin typeface="+mj-ea"/>
                <a:ea typeface="+mj-ea"/>
              </a:rPr>
              <a:t>화</a:t>
            </a:r>
            <a:r>
              <a:rPr lang="en-US" altLang="ko-KR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7636195" y="1942705"/>
            <a:ext cx="1152127" cy="898039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7636190" y="5102329"/>
            <a:ext cx="1152127" cy="342894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7636190" y="5773933"/>
            <a:ext cx="1152126" cy="199751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백남학술정보관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1" name="아래쪽 화살표 70"/>
          <p:cNvSpPr/>
          <p:nvPr/>
        </p:nvSpPr>
        <p:spPr>
          <a:xfrm>
            <a:off x="1019588" y="3504492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72" name="아래쪽 화살표 71"/>
          <p:cNvSpPr/>
          <p:nvPr/>
        </p:nvSpPr>
        <p:spPr>
          <a:xfrm>
            <a:off x="1019587" y="4889787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73" name="아래쪽 화살표 72"/>
          <p:cNvSpPr/>
          <p:nvPr/>
        </p:nvSpPr>
        <p:spPr>
          <a:xfrm>
            <a:off x="1019586" y="5525324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6294512"/>
            <a:ext cx="45528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latin typeface="+mj-ea"/>
                <a:ea typeface="+mj-ea"/>
              </a:rPr>
              <a:t>※ </a:t>
            </a:r>
            <a:r>
              <a:rPr lang="ko-KR" altLang="en-US" sz="900" dirty="0" smtClean="0">
                <a:latin typeface="+mj-ea"/>
                <a:ea typeface="+mj-ea"/>
              </a:rPr>
              <a:t>논문에 관한 세부 절차 및 방법은 대학원 홈페이지 공지사항을 참조하기 바랍니다</a:t>
            </a:r>
            <a:r>
              <a:rPr lang="en-US" altLang="ko-KR" sz="900" dirty="0" smtClean="0">
                <a:latin typeface="+mj-ea"/>
                <a:ea typeface="+mj-ea"/>
              </a:rPr>
              <a:t>.</a:t>
            </a:r>
            <a:endParaRPr lang="ko-KR" altLang="en-US" sz="900" dirty="0">
              <a:latin typeface="+mj-ea"/>
              <a:ea typeface="+mj-ea"/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7636192" y="4145675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7636191" y="4370262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7636190" y="4597991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en-US" altLang="ko-KR" sz="105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367945" y="2994100"/>
            <a:ext cx="1650183" cy="434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서류 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7636194" y="2935221"/>
            <a:ext cx="1152127" cy="493779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행정팀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20597" y="3012711"/>
            <a:ext cx="4096803" cy="408741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박사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석박통합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중 학과 </a:t>
            </a:r>
            <a:r>
              <a:rPr lang="ko-KR" altLang="en-US" sz="900" b="1" u="sng" dirty="0" err="1" smtClean="0">
                <a:solidFill>
                  <a:schemeClr val="tx1"/>
                </a:solidFill>
                <a:latin typeface="+mj-ea"/>
                <a:ea typeface="+mj-ea"/>
              </a:rPr>
              <a:t>필요시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이력 및 경력서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사진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부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15" name="직선 화살표 연결선 14"/>
          <p:cNvCxnSpPr>
            <a:stCxn id="12" idx="2"/>
            <a:endCxn id="76" idx="0"/>
          </p:cNvCxnSpPr>
          <p:nvPr/>
        </p:nvCxnSpPr>
        <p:spPr>
          <a:xfrm>
            <a:off x="1193037" y="2832694"/>
            <a:ext cx="0" cy="161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/>
          <p:cNvSpPr/>
          <p:nvPr/>
        </p:nvSpPr>
        <p:spPr>
          <a:xfrm>
            <a:off x="367945" y="881672"/>
            <a:ext cx="1650183" cy="308333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외국어시험 합격 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20598" y="881672"/>
            <a:ext cx="4096803" cy="31508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석사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: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영어 또는 한국어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외국국적자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박사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: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영어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또는 한국어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외국어는 해당학과에 한함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7636195" y="866650"/>
            <a:ext cx="1152128" cy="321310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</a:p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+mj-ea"/>
                <a:ea typeface="+mj-ea"/>
              </a:rPr>
              <a:t>대학원팀</a:t>
            </a:r>
            <a:r>
              <a:rPr lang="en-US" altLang="ko-KR" sz="8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ko-KR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367945" y="1278626"/>
            <a:ext cx="1650183" cy="3354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연구계획서 입력 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120598" y="1291454"/>
            <a:ext cx="1328971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기 이상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27499" y="1291454"/>
            <a:ext cx="1281892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기 이상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340050" y="1288450"/>
            <a:ext cx="1164477" cy="3255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9</a:t>
            </a:r>
            <a:r>
              <a:rPr lang="en-US" altLang="ko-KR" dirty="0" smtClean="0">
                <a:latin typeface="+mj-ea"/>
                <a:ea typeface="+mj-ea"/>
              </a:rPr>
              <a:t>.1(</a:t>
            </a:r>
            <a:r>
              <a:rPr lang="ko-KR" altLang="en-US" dirty="0">
                <a:latin typeface="+mj-ea"/>
                <a:ea typeface="+mj-ea"/>
              </a:rPr>
              <a:t>월</a:t>
            </a:r>
            <a:r>
              <a:rPr lang="en-US" altLang="ko-KR" dirty="0" smtClean="0">
                <a:latin typeface="+mj-ea"/>
                <a:ea typeface="+mj-ea"/>
              </a:rPr>
              <a:t>)~</a:t>
            </a:r>
            <a:r>
              <a:rPr lang="en-US" altLang="ko-KR" dirty="0" smtClean="0">
                <a:latin typeface="+mj-ea"/>
                <a:ea typeface="+mj-ea"/>
              </a:rPr>
              <a:t>11</a:t>
            </a:r>
            <a:r>
              <a:rPr lang="en-US" altLang="ko-KR" dirty="0" smtClean="0">
                <a:latin typeface="+mj-ea"/>
                <a:ea typeface="+mj-ea"/>
              </a:rPr>
              <a:t>.7(</a:t>
            </a:r>
            <a:r>
              <a:rPr lang="ko-KR" altLang="en-US" dirty="0" smtClean="0">
                <a:latin typeface="+mj-ea"/>
                <a:ea typeface="+mj-ea"/>
              </a:rPr>
              <a:t>금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636195" y="1291454"/>
            <a:ext cx="1152128" cy="32258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29888" y="1628800"/>
            <a:ext cx="21755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>
                <a:latin typeface="+mj-ea"/>
                <a:ea typeface="+mj-ea"/>
              </a:rPr>
              <a:t>학생 입력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지도교수 승인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 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단과대학 승인</a:t>
            </a:r>
            <a:endParaRPr lang="ko-KR" altLang="en-US" sz="800" dirty="0">
              <a:latin typeface="+mj-ea"/>
              <a:ea typeface="+mj-ea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884001" y="1298878"/>
            <a:ext cx="1333400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기 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이상</a:t>
            </a:r>
          </a:p>
        </p:txBody>
      </p:sp>
      <p:sp>
        <p:nvSpPr>
          <p:cNvPr id="83" name="아래쪽 화살표 82"/>
          <p:cNvSpPr/>
          <p:nvPr/>
        </p:nvSpPr>
        <p:spPr>
          <a:xfrm>
            <a:off x="1019589" y="1700873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340050" y="876417"/>
            <a:ext cx="1164478" cy="3255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10</a:t>
            </a:r>
            <a:r>
              <a:rPr lang="en-US" altLang="ko-KR" dirty="0" smtClean="0">
                <a:latin typeface="+mj-ea"/>
                <a:ea typeface="+mj-ea"/>
              </a:rPr>
              <a:t>.13(</a:t>
            </a:r>
            <a:r>
              <a:rPr lang="ko-KR" altLang="en-US" dirty="0">
                <a:latin typeface="+mj-ea"/>
                <a:ea typeface="+mj-ea"/>
              </a:rPr>
              <a:t>월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340050" y="3743408"/>
            <a:ext cx="1164476" cy="1053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9</a:t>
            </a:r>
            <a:r>
              <a:rPr lang="en-US" altLang="ko-KR" dirty="0" smtClean="0">
                <a:latin typeface="+mj-ea"/>
                <a:ea typeface="+mj-ea"/>
              </a:rPr>
              <a:t>.3(</a:t>
            </a:r>
            <a:r>
              <a:rPr lang="ko-KR" altLang="en-US" dirty="0">
                <a:latin typeface="+mj-ea"/>
                <a:ea typeface="+mj-ea"/>
              </a:rPr>
              <a:t>수</a:t>
            </a:r>
            <a:r>
              <a:rPr lang="en-US" altLang="ko-KR" dirty="0" smtClean="0">
                <a:latin typeface="+mj-ea"/>
                <a:ea typeface="+mj-ea"/>
              </a:rPr>
              <a:t>)~12.15(</a:t>
            </a:r>
            <a:r>
              <a:rPr lang="ko-KR" altLang="en-US" dirty="0">
                <a:latin typeface="+mj-ea"/>
                <a:ea typeface="+mj-ea"/>
              </a:rPr>
              <a:t>월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en-US" altLang="ko-KR" dirty="0" smtClean="0">
              <a:latin typeface="+mj-ea"/>
              <a:ea typeface="+mj-ea"/>
            </a:endParaRPr>
          </a:p>
          <a:p>
            <a:pPr fontAlgn="base"/>
            <a:endParaRPr lang="en-US" altLang="ko-KR" dirty="0">
              <a:latin typeface="+mj-ea"/>
              <a:ea typeface="+mj-ea"/>
            </a:endParaRPr>
          </a:p>
          <a:p>
            <a:pPr fontAlgn="base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*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심사위원변경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</a:t>
            </a:r>
          </a:p>
          <a:p>
            <a:pPr fontAlgn="base"/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심사취소는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</a:t>
            </a:r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pPr fontAlgn="base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11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.21(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금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)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까지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84642" y="1581038"/>
            <a:ext cx="27879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latin typeface="+mj-ea"/>
                <a:ea typeface="+mj-ea"/>
              </a:rPr>
              <a:t>외국어시험</a:t>
            </a:r>
            <a:r>
              <a:rPr lang="en-US" altLang="ko-KR" sz="700" dirty="0" smtClean="0">
                <a:latin typeface="+mj-ea"/>
                <a:ea typeface="+mj-ea"/>
              </a:rPr>
              <a:t>, </a:t>
            </a:r>
            <a:r>
              <a:rPr lang="ko-KR" altLang="en-US" sz="700" dirty="0" smtClean="0">
                <a:latin typeface="+mj-ea"/>
                <a:ea typeface="+mj-ea"/>
              </a:rPr>
              <a:t>종합시험 합격여부와 상관없이 연구계획서 입력가능</a:t>
            </a:r>
            <a:endParaRPr lang="ko-KR" altLang="en-US" sz="700" dirty="0">
              <a:latin typeface="+mj-ea"/>
              <a:ea typeface="+mj-ea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364897" y="439916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심사위원 변경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361849" y="464300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err="1" smtClean="0">
                <a:solidFill>
                  <a:schemeClr val="tx1"/>
                </a:solidFill>
                <a:latin typeface="+mj-ea"/>
                <a:ea typeface="+mj-ea"/>
              </a:rPr>
              <a:t>심사취소</a:t>
            </a:r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 신청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18358" y="2820447"/>
            <a:ext cx="26869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>
                <a:latin typeface="+mj-ea"/>
                <a:ea typeface="+mj-ea"/>
              </a:rPr>
              <a:t>학생 입력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지도교수 승인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주임교수 승인</a:t>
            </a:r>
            <a:r>
              <a:rPr lang="en-US" altLang="ko-KR" sz="800" dirty="0" smtClean="0">
                <a:latin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학장 승인</a:t>
            </a:r>
            <a:endParaRPr lang="ko-KR" altLang="en-US" sz="800" dirty="0">
              <a:latin typeface="+mj-ea"/>
              <a:ea typeface="+mj-ea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18358" y="6010791"/>
            <a:ext cx="4099042" cy="19283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</a:rPr>
              <a:t>논문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</a:rPr>
              <a:t>온라인본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</a:rPr>
              <a:t> 제출 확인서 제출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7636189" y="6020197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en-US" altLang="ko-KR" sz="105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42814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296</Words>
  <Application>Microsoft Office PowerPoint</Application>
  <PresentationFormat>화면 슬라이드 쇼(4:3)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Wingdings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문미선</dc:creator>
  <cp:lastModifiedBy>HYU</cp:lastModifiedBy>
  <cp:revision>342</cp:revision>
  <cp:lastPrinted>2017-02-06T05:05:13Z</cp:lastPrinted>
  <dcterms:created xsi:type="dcterms:W3CDTF">2015-03-04T00:34:38Z</dcterms:created>
  <dcterms:modified xsi:type="dcterms:W3CDTF">2025-08-27T08:01:22Z</dcterms:modified>
</cp:coreProperties>
</file>